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3" r:id="rId4"/>
    <p:sldId id="260" r:id="rId5"/>
    <p:sldId id="264" r:id="rId6"/>
    <p:sldId id="259" r:id="rId7"/>
    <p:sldId id="265" r:id="rId8"/>
    <p:sldId id="266" r:id="rId9"/>
    <p:sldId id="261" r:id="rId10"/>
    <p:sldId id="267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BDB"/>
    <a:srgbClr val="2F7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/>
    <p:restoredTop sz="96327"/>
  </p:normalViewPr>
  <p:slideViewPr>
    <p:cSldViewPr snapToGrid="0">
      <p:cViewPr>
        <p:scale>
          <a:sx n="100" d="100"/>
          <a:sy n="100" d="100"/>
        </p:scale>
        <p:origin x="-29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léger, mur&#10;&#10;Description générée automatiquement">
            <a:extLst>
              <a:ext uri="{FF2B5EF4-FFF2-40B4-BE49-F238E27FC236}">
                <a16:creationId xmlns:a16="http://schemas.microsoft.com/office/drawing/2014/main" id="{9BFC67EE-1D65-3E5E-5723-FEE15003B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43C1F493-A5DA-452F-A467-239CB6FC5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9" name="Image 8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CE530E1A-5BAF-0074-350D-BA2EE720A1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3" name="Image 2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4F4A1D09-3B87-3CDF-5356-0D77A38CF9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93424" y="466089"/>
            <a:ext cx="879595" cy="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espace, étoile, Univers, Caractère coloré&#10;&#10;Description générée automatiquement">
            <a:extLst>
              <a:ext uri="{FF2B5EF4-FFF2-40B4-BE49-F238E27FC236}">
                <a16:creationId xmlns:a16="http://schemas.microsoft.com/office/drawing/2014/main" id="{3A4E253F-8A91-D1D8-EAA1-DBD1C0BDB7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7B0A4054-2891-BCD8-48CE-D33B355F26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12" name="Image 1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8A318275-F987-9D48-6CB9-606489925E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14" name="Image 13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D1D58D97-E253-9A09-498E-68A3AB7027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382" y="4115089"/>
            <a:ext cx="555053" cy="551807"/>
          </a:xfrm>
          <a:prstGeom prst="rect">
            <a:avLst/>
          </a:prstGeom>
        </p:spPr>
      </p:pic>
      <p:pic>
        <p:nvPicPr>
          <p:cNvPr id="15" name="Image 14" descr="Une image contenant sphère, planète, objet astronomique, Terre&#10;&#10;Description générée automatiquement">
            <a:extLst>
              <a:ext uri="{FF2B5EF4-FFF2-40B4-BE49-F238E27FC236}">
                <a16:creationId xmlns:a16="http://schemas.microsoft.com/office/drawing/2014/main" id="{37F196E0-58A1-36AB-9FB8-368F670546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7348" flipH="1" flipV="1">
            <a:off x="9404114" y="1664519"/>
            <a:ext cx="5531293" cy="6308864"/>
          </a:xfrm>
          <a:prstGeom prst="rect">
            <a:avLst/>
          </a:prstGeom>
        </p:spPr>
      </p:pic>
      <p:pic>
        <p:nvPicPr>
          <p:cNvPr id="16" name="Image 15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DA6E8E7B-342F-7FEC-CFA0-C5F58C2AA7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8005" y="4174177"/>
            <a:ext cx="555053" cy="551807"/>
          </a:xfrm>
          <a:prstGeom prst="rect">
            <a:avLst/>
          </a:prstGeom>
        </p:spPr>
      </p:pic>
      <p:pic>
        <p:nvPicPr>
          <p:cNvPr id="17" name="Image 16" descr="Une image contenant objet astronomique, Événement céleste, planète, astronomie&#10;&#10;Description générée automatiquement">
            <a:extLst>
              <a:ext uri="{FF2B5EF4-FFF2-40B4-BE49-F238E27FC236}">
                <a16:creationId xmlns:a16="http://schemas.microsoft.com/office/drawing/2014/main" id="{5A848117-BE37-2E1E-8467-48E1811174E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209" y="3047713"/>
            <a:ext cx="1957910" cy="17477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09A8B54-D42E-E055-FDEF-1AA98D02AFD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868826" y="1043190"/>
            <a:ext cx="1932959" cy="1054701"/>
          </a:xfrm>
          <a:prstGeom prst="rect">
            <a:avLst/>
          </a:prstGeom>
        </p:spPr>
      </p:pic>
      <p:pic>
        <p:nvPicPr>
          <p:cNvPr id="19" name="Image 18" descr="Une image contenant nature, planète, lune&#10;&#10;Description générée automatiquement">
            <a:extLst>
              <a:ext uri="{FF2B5EF4-FFF2-40B4-BE49-F238E27FC236}">
                <a16:creationId xmlns:a16="http://schemas.microsoft.com/office/drawing/2014/main" id="{51671981-9CFE-796A-FA49-7FE42CF5FA6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58380" y="5392127"/>
            <a:ext cx="2001810" cy="2087196"/>
          </a:xfrm>
          <a:prstGeom prst="rect">
            <a:avLst/>
          </a:prstGeom>
        </p:spPr>
      </p:pic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84D34DB7-4E39-E999-29C6-AF0BCAE08FE7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 dirty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52285A8B-1700-D619-8009-971870B070C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93424" y="466090"/>
            <a:ext cx="879595" cy="4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bleu, noir, flou, obscurité&#10;&#10;Description générée automatiquement">
            <a:extLst>
              <a:ext uri="{FF2B5EF4-FFF2-40B4-BE49-F238E27FC236}">
                <a16:creationId xmlns:a16="http://schemas.microsoft.com/office/drawing/2014/main" id="{BA4AE051-C3A4-A90D-4329-AD51B1F3E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 9" descr="Une image contenant capture d’écran, Graphique, conception&#10;&#10;Description générée automatiquement">
            <a:extLst>
              <a:ext uri="{FF2B5EF4-FFF2-40B4-BE49-F238E27FC236}">
                <a16:creationId xmlns:a16="http://schemas.microsoft.com/office/drawing/2014/main" id="{4DED8766-3DAA-6CA2-578D-F1E9EF0191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53891" y="155863"/>
            <a:ext cx="7017326" cy="6533373"/>
          </a:xfrm>
          <a:prstGeom prst="rect">
            <a:avLst/>
          </a:prstGeom>
        </p:spPr>
      </p:pic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318DD3A2-E69E-0CAD-445C-78CEC4BC43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9173" y="1267691"/>
            <a:ext cx="3543300" cy="4322618"/>
          </a:xfrm>
          <a:custGeom>
            <a:avLst/>
            <a:gdLst>
              <a:gd name="connsiteX0" fmla="*/ 330802 w 3543300"/>
              <a:gd name="connsiteY0" fmla="*/ 0 h 4322618"/>
              <a:gd name="connsiteX1" fmla="*/ 3212498 w 3543300"/>
              <a:gd name="connsiteY1" fmla="*/ 0 h 4322618"/>
              <a:gd name="connsiteX2" fmla="*/ 3543300 w 3543300"/>
              <a:gd name="connsiteY2" fmla="*/ 330802 h 4322618"/>
              <a:gd name="connsiteX3" fmla="*/ 3543300 w 3543300"/>
              <a:gd name="connsiteY3" fmla="*/ 3991816 h 4322618"/>
              <a:gd name="connsiteX4" fmla="*/ 3212498 w 3543300"/>
              <a:gd name="connsiteY4" fmla="*/ 4322618 h 4322618"/>
              <a:gd name="connsiteX5" fmla="*/ 330802 w 3543300"/>
              <a:gd name="connsiteY5" fmla="*/ 4322618 h 4322618"/>
              <a:gd name="connsiteX6" fmla="*/ 0 w 3543300"/>
              <a:gd name="connsiteY6" fmla="*/ 3991816 h 4322618"/>
              <a:gd name="connsiteX7" fmla="*/ 0 w 3543300"/>
              <a:gd name="connsiteY7" fmla="*/ 330802 h 4322618"/>
              <a:gd name="connsiteX8" fmla="*/ 330802 w 3543300"/>
              <a:gd name="connsiteY8" fmla="*/ 0 h 43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3300" h="4322618">
                <a:moveTo>
                  <a:pt x="330802" y="0"/>
                </a:moveTo>
                <a:lnTo>
                  <a:pt x="3212498" y="0"/>
                </a:lnTo>
                <a:cubicBezTo>
                  <a:pt x="3395195" y="0"/>
                  <a:pt x="3543300" y="148105"/>
                  <a:pt x="3543300" y="330802"/>
                </a:cubicBezTo>
                <a:lnTo>
                  <a:pt x="3543300" y="3991816"/>
                </a:lnTo>
                <a:cubicBezTo>
                  <a:pt x="3543300" y="4174513"/>
                  <a:pt x="3395195" y="4322618"/>
                  <a:pt x="3212498" y="4322618"/>
                </a:cubicBezTo>
                <a:lnTo>
                  <a:pt x="330802" y="4322618"/>
                </a:lnTo>
                <a:cubicBezTo>
                  <a:pt x="148105" y="4322618"/>
                  <a:pt x="0" y="4174513"/>
                  <a:pt x="0" y="3991816"/>
                </a:cubicBezTo>
                <a:lnTo>
                  <a:pt x="0" y="330802"/>
                </a:lnTo>
                <a:cubicBezTo>
                  <a:pt x="0" y="148105"/>
                  <a:pt x="148105" y="0"/>
                  <a:pt x="330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6" name="Image 15" descr="Une image contenant capture d’écran, flou&#10;&#10;Description générée automatiquement">
            <a:extLst>
              <a:ext uri="{FF2B5EF4-FFF2-40B4-BE49-F238E27FC236}">
                <a16:creationId xmlns:a16="http://schemas.microsoft.com/office/drawing/2014/main" id="{29D3101D-2DFD-BC82-D6B6-B47EFBD618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358" y="5413663"/>
            <a:ext cx="2687424" cy="1976149"/>
          </a:xfrm>
          <a:prstGeom prst="rect">
            <a:avLst/>
          </a:prstGeom>
        </p:spPr>
      </p:pic>
      <p:pic>
        <p:nvPicPr>
          <p:cNvPr id="18" name="Image 17" descr="Une image contenant capture d’écran, noir, sombre&#10;&#10;Description générée automatiquement">
            <a:extLst>
              <a:ext uri="{FF2B5EF4-FFF2-40B4-BE49-F238E27FC236}">
                <a16:creationId xmlns:a16="http://schemas.microsoft.com/office/drawing/2014/main" id="{8324FA66-3A86-5C31-5984-1F81BEE795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0482" y="-788318"/>
            <a:ext cx="3460551" cy="1813883"/>
          </a:xfrm>
          <a:prstGeom prst="rect">
            <a:avLst/>
          </a:prstGeom>
        </p:spPr>
      </p:pic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6889CFE1-4A10-D9BB-06F6-7894E510F695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 dirty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</p:spTree>
    <p:extLst>
      <p:ext uri="{BB962C8B-B14F-4D97-AF65-F5344CB8AC3E}">
        <p14:creationId xmlns:p14="http://schemas.microsoft.com/office/powerpoint/2010/main" val="18360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objet astronomique, nature, ciel, lune&#10;&#10;Description générée automatiquement">
            <a:extLst>
              <a:ext uri="{FF2B5EF4-FFF2-40B4-BE49-F238E27FC236}">
                <a16:creationId xmlns:a16="http://schemas.microsoft.com/office/drawing/2014/main" id="{332D2519-F8B3-DA99-4A6E-78CA4CC8C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038121">
            <a:off x="7335130" y="-1836184"/>
            <a:ext cx="3360664" cy="3456948"/>
          </a:xfrm>
          <a:prstGeom prst="rect">
            <a:avLst/>
          </a:prstGeom>
        </p:spPr>
      </p:pic>
      <p:pic>
        <p:nvPicPr>
          <p:cNvPr id="13" name="Image 12" descr="Une image contenant obscurité, noir, capture d’écran, espace&#10;&#10;Description générée automatiquement">
            <a:extLst>
              <a:ext uri="{FF2B5EF4-FFF2-40B4-BE49-F238E27FC236}">
                <a16:creationId xmlns:a16="http://schemas.microsoft.com/office/drawing/2014/main" id="{7E1E6944-5AE6-A3CA-9611-C4A56E4B40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03820" flipH="1">
            <a:off x="3066221" y="-1616378"/>
            <a:ext cx="4644639" cy="4419832"/>
          </a:xfrm>
          <a:prstGeom prst="rect">
            <a:avLst/>
          </a:prstGeom>
        </p:spPr>
      </p:pic>
      <p:pic>
        <p:nvPicPr>
          <p:cNvPr id="15" name="Image 14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B861BED1-F258-B5EC-5447-FDFB6D683F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1804" y="787145"/>
            <a:ext cx="1390316" cy="1382186"/>
          </a:xfrm>
          <a:prstGeom prst="rect">
            <a:avLst/>
          </a:prstGeom>
        </p:spPr>
      </p:pic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938DD232-96B0-ABD1-4CFD-6FEE59C92CF9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 dirty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</p:spTree>
    <p:extLst>
      <p:ext uri="{BB962C8B-B14F-4D97-AF65-F5344CB8AC3E}">
        <p14:creationId xmlns:p14="http://schemas.microsoft.com/office/powerpoint/2010/main" val="13448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flou, bleu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FAB29223-8D2E-B997-33EB-1EFA772A4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3B9AC86-4370-31B0-DEA6-3970E3FEE9D2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 dirty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pic>
        <p:nvPicPr>
          <p:cNvPr id="14" name="Image 13" descr="Une image contenant obscurité, noir, capture d’écran, espace&#10;&#10;Description générée automatiquement">
            <a:extLst>
              <a:ext uri="{FF2B5EF4-FFF2-40B4-BE49-F238E27FC236}">
                <a16:creationId xmlns:a16="http://schemas.microsoft.com/office/drawing/2014/main" id="{86F19709-CED3-A651-78B4-A52702126C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28738" y="-906817"/>
            <a:ext cx="4022510" cy="3827815"/>
          </a:xfrm>
          <a:prstGeom prst="rect">
            <a:avLst/>
          </a:prstGeom>
        </p:spPr>
      </p:pic>
      <p:pic>
        <p:nvPicPr>
          <p:cNvPr id="16" name="Image 15" descr="Une image contenant objet astronomique, Événement céleste, planète, astronomie&#10;&#10;Description générée automatiquement">
            <a:extLst>
              <a:ext uri="{FF2B5EF4-FFF2-40B4-BE49-F238E27FC236}">
                <a16:creationId xmlns:a16="http://schemas.microsoft.com/office/drawing/2014/main" id="{5C9A3FA8-7F45-2E8D-B39B-73112858F4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067549" y="-624861"/>
            <a:ext cx="2241550" cy="2000993"/>
          </a:xfrm>
          <a:prstGeom prst="rect">
            <a:avLst/>
          </a:prstGeom>
        </p:spPr>
      </p:pic>
      <p:pic>
        <p:nvPicPr>
          <p:cNvPr id="18" name="Image 17" descr="Une image contenant lune, nature, planète, objet astronomique&#10;&#10;Description générée automatiquement">
            <a:extLst>
              <a:ext uri="{FF2B5EF4-FFF2-40B4-BE49-F238E27FC236}">
                <a16:creationId xmlns:a16="http://schemas.microsoft.com/office/drawing/2014/main" id="{8F9E7715-9C4E-86DD-62C4-7E653C8D18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2399">
            <a:off x="10906178" y="4075173"/>
            <a:ext cx="2175710" cy="1752959"/>
          </a:xfrm>
          <a:prstGeom prst="rect">
            <a:avLst/>
          </a:prstGeom>
        </p:spPr>
      </p:pic>
      <p:pic>
        <p:nvPicPr>
          <p:cNvPr id="20" name="Image 19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CBE2F033-DB4C-D9CD-A064-D7F9341318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541" y="478019"/>
            <a:ext cx="782240" cy="777665"/>
          </a:xfrm>
          <a:prstGeom prst="rect">
            <a:avLst/>
          </a:prstGeom>
        </p:spPr>
      </p:pic>
      <p:pic>
        <p:nvPicPr>
          <p:cNvPr id="23" name="Image 22" descr="Une image contenant objet astronomique, planète, sphère, Espace lointain&#10;&#10;Description générée automatiquement">
            <a:extLst>
              <a:ext uri="{FF2B5EF4-FFF2-40B4-BE49-F238E27FC236}">
                <a16:creationId xmlns:a16="http://schemas.microsoft.com/office/drawing/2014/main" id="{9E9BCEDD-0A2B-E992-C56F-63BF41EDECF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274694" y="5338126"/>
            <a:ext cx="2965299" cy="2965299"/>
          </a:xfrm>
          <a:prstGeom prst="rect">
            <a:avLst/>
          </a:prstGeom>
        </p:spPr>
      </p:pic>
      <p:pic>
        <p:nvPicPr>
          <p:cNvPr id="21" name="Image 20" descr="Une image contenant objet astronomique, Événement céleste, clair de lune, obscurité&#10;&#10;Description générée automatiquement">
            <a:extLst>
              <a:ext uri="{FF2B5EF4-FFF2-40B4-BE49-F238E27FC236}">
                <a16:creationId xmlns:a16="http://schemas.microsoft.com/office/drawing/2014/main" id="{50818BD1-D218-D9BA-045D-9BA68EEDCB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7719" y="5240097"/>
            <a:ext cx="1283519" cy="127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espace, bleu, bleu vert, obscurité&#10;&#10;Description générée automatiquement">
            <a:extLst>
              <a:ext uri="{FF2B5EF4-FFF2-40B4-BE49-F238E27FC236}">
                <a16:creationId xmlns:a16="http://schemas.microsoft.com/office/drawing/2014/main" id="{1C0844A4-8E33-29EC-8BA7-3DC27DCB50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4930" cy="6865273"/>
          </a:xfrm>
          <a:prstGeom prst="rect">
            <a:avLst/>
          </a:prstGeom>
        </p:spPr>
      </p:pic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BC565E8-1EFE-2EFA-6D86-8EBAF6ED6F7C}"/>
              </a:ext>
            </a:extLst>
          </p:cNvPr>
          <p:cNvSpPr txBox="1">
            <a:spLocks/>
          </p:cNvSpPr>
          <p:nvPr userDrawn="1"/>
        </p:nvSpPr>
        <p:spPr>
          <a:xfrm>
            <a:off x="352090" y="6244427"/>
            <a:ext cx="2661166" cy="238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spc="50" baseline="0" dirty="0">
                <a:ln w="6350">
                  <a:solidFill>
                    <a:schemeClr val="bg1"/>
                  </a:solidFill>
                </a:ln>
              </a:rPr>
              <a:t>ACTINSPACE 2026</a:t>
            </a:r>
          </a:p>
        </p:txBody>
      </p:sp>
      <p:sp>
        <p:nvSpPr>
          <p:cNvPr id="9" name="Espace réservé du texte 25">
            <a:extLst>
              <a:ext uri="{FF2B5EF4-FFF2-40B4-BE49-F238E27FC236}">
                <a16:creationId xmlns:a16="http://schemas.microsoft.com/office/drawing/2014/main" id="{74A4978E-DB13-8AF2-0B0D-A42A947FF2DE}"/>
              </a:ext>
            </a:extLst>
          </p:cNvPr>
          <p:cNvSpPr txBox="1">
            <a:spLocks/>
          </p:cNvSpPr>
          <p:nvPr userDrawn="1"/>
        </p:nvSpPr>
        <p:spPr>
          <a:xfrm>
            <a:off x="5169596" y="6264091"/>
            <a:ext cx="1852807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DESIGN BY </a:t>
            </a:r>
            <a:r>
              <a:rPr lang="fr-FR" dirty="0">
                <a:ln w="6350">
                  <a:solidFill>
                    <a:schemeClr val="bg1"/>
                  </a:solidFill>
                </a:ln>
              </a:rPr>
              <a:t>LA-RUELLE.FR</a:t>
            </a:r>
          </a:p>
        </p:txBody>
      </p:sp>
      <p:pic>
        <p:nvPicPr>
          <p:cNvPr id="11" name="Image 10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4F0C4D70-CCA9-9250-17C9-B72F3B214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46" y="375666"/>
            <a:ext cx="766171" cy="661010"/>
          </a:xfrm>
          <a:prstGeom prst="rect">
            <a:avLst/>
          </a:prstGeom>
        </p:spPr>
      </p:pic>
      <p:pic>
        <p:nvPicPr>
          <p:cNvPr id="12" name="Image 1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9F439F28-C779-A2BF-A3ED-90BE41C0AF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35" y="262171"/>
            <a:ext cx="715601" cy="782952"/>
          </a:xfrm>
          <a:prstGeom prst="rect">
            <a:avLst/>
          </a:prstGeom>
        </p:spPr>
      </p:pic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82D7BC8C-0915-5DAB-EA4C-EC214FBEA7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93424" y="466090"/>
            <a:ext cx="879595" cy="40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4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61E2625-4211-1930-8BF7-4BE8606971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C54041-0BC4-7454-2FE7-56888927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DOCUMENT 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B9D8FB-574B-84AA-C3BD-F454BCF32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SUBTITLE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9276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120" baseline="0">
          <a:ln w="190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j-ea"/>
          <a:cs typeface="Rajdhani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spc="120" baseline="0"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b="1" kern="1200" spc="150" baseline="0">
          <a:ln w="190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 spc="130" baseline="0">
          <a:ln w="1270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50" baseline="0">
          <a:solidFill>
            <a:schemeClr val="bg1"/>
          </a:solidFill>
          <a:latin typeface="NeueHaasGroteskDisp Pro Lt" panose="020B02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1" kern="1200">
          <a:ln w="6350">
            <a:solidFill>
              <a:schemeClr val="bg1"/>
            </a:solidFill>
          </a:ln>
          <a:solidFill>
            <a:schemeClr val="bg1"/>
          </a:solidFill>
          <a:latin typeface="Rajdhani" panose="02000000000000000000" pitchFamily="2" charset="77"/>
          <a:ea typeface="+mn-ea"/>
          <a:cs typeface="Rajdhani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leftstrice_321@bk.ru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30.png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268FA71-5D8B-00D4-EBF5-C8B913462B12}"/>
              </a:ext>
            </a:extLst>
          </p:cNvPr>
          <p:cNvGrpSpPr/>
          <p:nvPr/>
        </p:nvGrpSpPr>
        <p:grpSpPr>
          <a:xfrm>
            <a:off x="2165683" y="1494015"/>
            <a:ext cx="7860633" cy="5259710"/>
            <a:chOff x="2776899" y="2247975"/>
            <a:chExt cx="6255377" cy="2105039"/>
          </a:xfrm>
        </p:grpSpPr>
        <p:pic>
          <p:nvPicPr>
            <p:cNvPr id="6" name="Image 5" descr="Une image contenant capture d’écran, conception&#10;&#10;Description générée automatiquement">
              <a:extLst>
                <a:ext uri="{FF2B5EF4-FFF2-40B4-BE49-F238E27FC236}">
                  <a16:creationId xmlns:a16="http://schemas.microsoft.com/office/drawing/2014/main" id="{4D846093-37CA-5DD7-161E-06140D11B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2776899" y="2247975"/>
              <a:ext cx="6255377" cy="2105039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451D5F5-7C01-2C23-7331-2E5A8591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205908" y="3760310"/>
              <a:ext cx="2252948" cy="197217"/>
            </a:xfrm>
            <a:prstGeom prst="rect">
              <a:avLst/>
            </a:prstGeom>
          </p:spPr>
        </p:pic>
      </p:grp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B472F4FB-0D6A-7EB7-564E-DBFD66BEF75D}"/>
              </a:ext>
            </a:extLst>
          </p:cNvPr>
          <p:cNvSpPr txBox="1">
            <a:spLocks/>
          </p:cNvSpPr>
          <p:nvPr/>
        </p:nvSpPr>
        <p:spPr>
          <a:xfrm>
            <a:off x="3485087" y="2571477"/>
            <a:ext cx="5235575" cy="4406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/>
              <a:t>GEO‑AI Sentinel: Real‑Time Disaster </a:t>
            </a:r>
            <a:r>
              <a:rPr lang="it-IT" sz="3600" dirty="0"/>
              <a:t>Monitoring</a:t>
            </a:r>
            <a:br>
              <a:rPr lang="it-IT" sz="3200" dirty="0"/>
            </a:br>
            <a:endParaRPr lang="it-IT" sz="3200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8AF0BD0-62E9-DE4F-2209-43E1E782AC76}"/>
              </a:ext>
            </a:extLst>
          </p:cNvPr>
          <p:cNvSpPr txBox="1">
            <a:spLocks/>
          </p:cNvSpPr>
          <p:nvPr/>
        </p:nvSpPr>
        <p:spPr>
          <a:xfrm>
            <a:off x="3485087" y="3701779"/>
            <a:ext cx="5235575" cy="4406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noFill/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Micro‑Patch Streaming + Edge AI on GEO Platforms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D1FCEDB2-3132-7667-D19E-0EBB90CACFE4}"/>
              </a:ext>
            </a:extLst>
          </p:cNvPr>
          <p:cNvSpPr txBox="1">
            <a:spLocks/>
          </p:cNvSpPr>
          <p:nvPr/>
        </p:nvSpPr>
        <p:spPr>
          <a:xfrm>
            <a:off x="10109218" y="6215026"/>
            <a:ext cx="1729339" cy="276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 spc="120" baseline="0">
                <a:ln w="19050">
                  <a:noFill/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31</a:t>
            </a:r>
            <a:r>
              <a:rPr lang="fr-FR" dirty="0"/>
              <a:t>/</a:t>
            </a:r>
            <a:r>
              <a:rPr lang="ru-RU" dirty="0"/>
              <a:t>01</a:t>
            </a:r>
            <a:r>
              <a:rPr lang="fr-FR" dirty="0"/>
              <a:t>/</a:t>
            </a:r>
            <a:r>
              <a:rPr lang="ru-RU" dirty="0"/>
              <a:t>2026</a:t>
            </a:r>
            <a:endParaRPr lang="fr-FR" dirty="0"/>
          </a:p>
        </p:txBody>
      </p:sp>
      <p:pic>
        <p:nvPicPr>
          <p:cNvPr id="2" name="Image 1" descr="logotype Act In Space">
            <a:extLst>
              <a:ext uri="{FF2B5EF4-FFF2-40B4-BE49-F238E27FC236}">
                <a16:creationId xmlns:a16="http://schemas.microsoft.com/office/drawing/2014/main" id="{CDCD0DBA-72A2-0E26-3665-3005357472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26" y="1309302"/>
            <a:ext cx="5631118" cy="9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6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7BE3C-20AA-F405-1EC1-E0808928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5">
            <a:extLst>
              <a:ext uri="{FF2B5EF4-FFF2-40B4-BE49-F238E27FC236}">
                <a16:creationId xmlns:a16="http://schemas.microsoft.com/office/drawing/2014/main" id="{6BBA1472-6A4A-B2DB-AEAC-19E1782D961C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04775120-10EC-2201-D0BC-24B18F3F26D9}"/>
              </a:ext>
            </a:extLst>
          </p:cNvPr>
          <p:cNvSpPr txBox="1">
            <a:spLocks/>
          </p:cNvSpPr>
          <p:nvPr/>
        </p:nvSpPr>
        <p:spPr>
          <a:xfrm>
            <a:off x="2460221" y="175406"/>
            <a:ext cx="7644478" cy="5176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Implementation Roadmap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B0392A07-3340-04A8-0162-EBD221DD0D4C}"/>
              </a:ext>
            </a:extLst>
          </p:cNvPr>
          <p:cNvSpPr txBox="1">
            <a:spLocks/>
          </p:cNvSpPr>
          <p:nvPr/>
        </p:nvSpPr>
        <p:spPr>
          <a:xfrm>
            <a:off x="5764232" y="560817"/>
            <a:ext cx="6199062" cy="38787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CF964F21-C079-2C30-8DA9-A7AB20DB3FAF}"/>
              </a:ext>
            </a:extLst>
          </p:cNvPr>
          <p:cNvSpPr txBox="1">
            <a:spLocks/>
          </p:cNvSpPr>
          <p:nvPr/>
        </p:nvSpPr>
        <p:spPr>
          <a:xfrm>
            <a:off x="7287907" y="2104639"/>
            <a:ext cx="3726083" cy="2300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Phase 2: Validation</a:t>
            </a:r>
          </a:p>
          <a:p>
            <a:r>
              <a:rPr lang="en-US" sz="1600" dirty="0"/>
              <a:t>Conduct comprehensive ground testing and thermal sensor calibration in simulated space environment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8B5EF43-324A-A882-F9DA-45E4EA795802}"/>
              </a:ext>
            </a:extLst>
          </p:cNvPr>
          <p:cNvSpPr/>
          <p:nvPr/>
        </p:nvSpPr>
        <p:spPr>
          <a:xfrm>
            <a:off x="5764232" y="1090985"/>
            <a:ext cx="790832" cy="7214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ru-KZ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3A3E918-2A52-AD7E-2DCF-BCA048BC1539}"/>
              </a:ext>
            </a:extLst>
          </p:cNvPr>
          <p:cNvSpPr/>
          <p:nvPr/>
        </p:nvSpPr>
        <p:spPr>
          <a:xfrm>
            <a:off x="5764232" y="2234462"/>
            <a:ext cx="790832" cy="7214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ru-KZ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612B557-55FA-27B0-D47B-44FDC439E0D9}"/>
              </a:ext>
            </a:extLst>
          </p:cNvPr>
          <p:cNvSpPr/>
          <p:nvPr/>
        </p:nvSpPr>
        <p:spPr>
          <a:xfrm>
            <a:off x="5764232" y="3357370"/>
            <a:ext cx="790832" cy="7214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ru-KZ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8F4B2F-0CDA-222C-5F5C-5B2F830A4CC6}"/>
              </a:ext>
            </a:extLst>
          </p:cNvPr>
          <p:cNvSpPr/>
          <p:nvPr/>
        </p:nvSpPr>
        <p:spPr>
          <a:xfrm>
            <a:off x="5764232" y="4404733"/>
            <a:ext cx="790832" cy="7214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  <a:endParaRPr lang="ru-KZ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11370C0-8713-A7EC-EB4E-96E5ADDCB34A}"/>
              </a:ext>
            </a:extLst>
          </p:cNvPr>
          <p:cNvSpPr/>
          <p:nvPr/>
        </p:nvSpPr>
        <p:spPr>
          <a:xfrm>
            <a:off x="5764232" y="5466345"/>
            <a:ext cx="790832" cy="7214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  <a:endParaRPr lang="ru-KZ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903CE01-2BF5-E640-500B-44379CF6A619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934465" y="1451712"/>
            <a:ext cx="82976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13E8DBD-ADCE-0BBE-DD47-AC779F67507F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6159648" y="1812439"/>
            <a:ext cx="0" cy="422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EDF95CC-2C4C-E864-5B16-E7684967FE5D}"/>
              </a:ext>
            </a:extLst>
          </p:cNvPr>
          <p:cNvCxnSpPr/>
          <p:nvPr/>
        </p:nvCxnSpPr>
        <p:spPr>
          <a:xfrm>
            <a:off x="6159648" y="2955916"/>
            <a:ext cx="0" cy="422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32A7DB-F7B9-BEB7-94CF-36DD5CC1035E}"/>
              </a:ext>
            </a:extLst>
          </p:cNvPr>
          <p:cNvCxnSpPr/>
          <p:nvPr/>
        </p:nvCxnSpPr>
        <p:spPr>
          <a:xfrm>
            <a:off x="6159648" y="4078824"/>
            <a:ext cx="0" cy="422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3BF109E-ADFB-E553-DF17-A057A401A48F}"/>
              </a:ext>
            </a:extLst>
          </p:cNvPr>
          <p:cNvCxnSpPr/>
          <p:nvPr/>
        </p:nvCxnSpPr>
        <p:spPr>
          <a:xfrm>
            <a:off x="6169750" y="5126187"/>
            <a:ext cx="0" cy="422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C5ADCF1-289E-D599-60EF-C078AB2736D7}"/>
              </a:ext>
            </a:extLst>
          </p:cNvPr>
          <p:cNvCxnSpPr>
            <a:cxnSpLocks/>
          </p:cNvCxnSpPr>
          <p:nvPr/>
        </p:nvCxnSpPr>
        <p:spPr>
          <a:xfrm>
            <a:off x="6555064" y="2595189"/>
            <a:ext cx="82976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0963A6C-5304-7090-1666-B32AE6FD30D2}"/>
              </a:ext>
            </a:extLst>
          </p:cNvPr>
          <p:cNvCxnSpPr>
            <a:cxnSpLocks/>
          </p:cNvCxnSpPr>
          <p:nvPr/>
        </p:nvCxnSpPr>
        <p:spPr>
          <a:xfrm>
            <a:off x="4964424" y="3718097"/>
            <a:ext cx="82976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A923018-0458-E85A-B41F-83BDF3D5D044}"/>
              </a:ext>
            </a:extLst>
          </p:cNvPr>
          <p:cNvCxnSpPr>
            <a:cxnSpLocks/>
          </p:cNvCxnSpPr>
          <p:nvPr/>
        </p:nvCxnSpPr>
        <p:spPr>
          <a:xfrm>
            <a:off x="6555064" y="4765460"/>
            <a:ext cx="82976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0A691D6-2469-0A17-D0B2-5624D26EB3A9}"/>
              </a:ext>
            </a:extLst>
          </p:cNvPr>
          <p:cNvCxnSpPr>
            <a:cxnSpLocks/>
          </p:cNvCxnSpPr>
          <p:nvPr/>
        </p:nvCxnSpPr>
        <p:spPr>
          <a:xfrm>
            <a:off x="4964423" y="5827072"/>
            <a:ext cx="82976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69FEB79-DA4F-D7A3-802B-74AA6C73C7E7}"/>
              </a:ext>
            </a:extLst>
          </p:cNvPr>
          <p:cNvSpPr txBox="1">
            <a:spLocks/>
          </p:cNvSpPr>
          <p:nvPr/>
        </p:nvSpPr>
        <p:spPr>
          <a:xfrm>
            <a:off x="1451399" y="1111005"/>
            <a:ext cx="3726083" cy="2300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Phase 1: Integration</a:t>
            </a:r>
          </a:p>
          <a:p>
            <a:r>
              <a:rPr lang="de-DE" sz="1600" dirty="0" err="1"/>
              <a:t>Integrate</a:t>
            </a:r>
            <a:r>
              <a:rPr lang="de-DE" sz="1600" dirty="0"/>
              <a:t> LWIR </a:t>
            </a:r>
            <a:r>
              <a:rPr lang="de-DE" sz="1600" dirty="0" err="1"/>
              <a:t>sensor</a:t>
            </a:r>
            <a:r>
              <a:rPr lang="de-DE" sz="1600" dirty="0"/>
              <a:t> and Edge AI </a:t>
            </a:r>
            <a:r>
              <a:rPr lang="de-DE" sz="1600" dirty="0" err="1"/>
              <a:t>system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legacy</a:t>
            </a:r>
            <a:r>
              <a:rPr lang="de-DE" sz="1600" dirty="0"/>
              <a:t> GEO Airbus </a:t>
            </a:r>
            <a:r>
              <a:rPr lang="de-DE" sz="1600" dirty="0" err="1"/>
              <a:t>platform</a:t>
            </a:r>
            <a:r>
              <a:rPr lang="de-DE" sz="1600" dirty="0"/>
              <a:t>, </a:t>
            </a:r>
            <a:r>
              <a:rPr lang="de-DE" sz="1600" dirty="0" err="1"/>
              <a:t>leveraging</a:t>
            </a:r>
            <a:r>
              <a:rPr lang="de-DE" sz="1600" dirty="0"/>
              <a:t> </a:t>
            </a:r>
            <a:r>
              <a:rPr lang="de-DE" sz="1600" dirty="0" err="1"/>
              <a:t>existing</a:t>
            </a:r>
            <a:r>
              <a:rPr lang="de-DE" sz="1600" dirty="0"/>
              <a:t> Eurostar </a:t>
            </a:r>
            <a:r>
              <a:rPr lang="de-DE" sz="1600" dirty="0" err="1"/>
              <a:t>architecture</a:t>
            </a:r>
            <a:endParaRPr lang="de-DE" sz="1600" dirty="0"/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DCE75DD6-8699-AD45-1A19-3491C9B8C84D}"/>
              </a:ext>
            </a:extLst>
          </p:cNvPr>
          <p:cNvSpPr txBox="1">
            <a:spLocks/>
          </p:cNvSpPr>
          <p:nvPr/>
        </p:nvSpPr>
        <p:spPr>
          <a:xfrm>
            <a:off x="1451399" y="2968982"/>
            <a:ext cx="3726083" cy="2300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Phase 3: Launch</a:t>
            </a:r>
          </a:p>
          <a:p>
            <a:r>
              <a:rPr lang="en-US" sz="1600" dirty="0"/>
              <a:t>Deploy via Ariane 6 or Falcon Heavy shared launch to geostationary orbit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FE85D763-BE1B-A3E9-F8F4-D1E6FB54C024}"/>
              </a:ext>
            </a:extLst>
          </p:cNvPr>
          <p:cNvSpPr txBox="1">
            <a:spLocks/>
          </p:cNvSpPr>
          <p:nvPr/>
        </p:nvSpPr>
        <p:spPr>
          <a:xfrm>
            <a:off x="7141814" y="4078824"/>
            <a:ext cx="3726083" cy="2300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Phase 4: Operations</a:t>
            </a:r>
          </a:p>
          <a:p>
            <a:r>
              <a:rPr lang="en-US" sz="1600" dirty="0"/>
              <a:t>Monitor high-risk regions for thermal anomalies with 1-5 minute alert latency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66663B5-132A-C493-CA08-C615FA2A7665}"/>
              </a:ext>
            </a:extLst>
          </p:cNvPr>
          <p:cNvSpPr txBox="1">
            <a:spLocks/>
          </p:cNvSpPr>
          <p:nvPr/>
        </p:nvSpPr>
        <p:spPr>
          <a:xfrm>
            <a:off x="1443590" y="5037752"/>
            <a:ext cx="3726083" cy="2300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Phase 5: Expansion</a:t>
            </a:r>
          </a:p>
          <a:p>
            <a:r>
              <a:rPr lang="en-US" sz="1600" dirty="0"/>
              <a:t>Scale capabilities for floods, volcanic activity, and energy grid monitoring</a:t>
            </a:r>
          </a:p>
        </p:txBody>
      </p:sp>
    </p:spTree>
    <p:extLst>
      <p:ext uri="{BB962C8B-B14F-4D97-AF65-F5344CB8AC3E}">
        <p14:creationId xmlns:p14="http://schemas.microsoft.com/office/powerpoint/2010/main" val="80253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1C07E88-C6C9-26F9-105F-93EA186CDA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0635" y="2594922"/>
            <a:ext cx="8289661" cy="3702261"/>
          </a:xfrm>
          <a:prstGeom prst="rect">
            <a:avLst/>
          </a:prstGeom>
        </p:spPr>
      </p:pic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D73E969E-2EF6-946C-3735-EEB63C87864B}"/>
              </a:ext>
            </a:extLst>
          </p:cNvPr>
          <p:cNvSpPr txBox="1">
            <a:spLocks/>
          </p:cNvSpPr>
          <p:nvPr/>
        </p:nvSpPr>
        <p:spPr>
          <a:xfrm>
            <a:off x="1987730" y="2865106"/>
            <a:ext cx="3532933" cy="85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spc="150" dirty="0"/>
              <a:t>THANK YOU</a:t>
            </a:r>
          </a:p>
          <a:p>
            <a:r>
              <a:rPr lang="fr-FR" sz="2600" spc="150" dirty="0"/>
              <a:t>FOR WATCHING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5F14587C-8AAF-CC09-7D98-5BDA45053516}"/>
              </a:ext>
            </a:extLst>
          </p:cNvPr>
          <p:cNvSpPr txBox="1">
            <a:spLocks/>
          </p:cNvSpPr>
          <p:nvPr/>
        </p:nvSpPr>
        <p:spPr>
          <a:xfrm>
            <a:off x="4329532" y="3544113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600" spc="150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E41813D7-D42D-4E95-68E9-AA2866AE9C3F}"/>
              </a:ext>
            </a:extLst>
          </p:cNvPr>
          <p:cNvSpPr txBox="1">
            <a:spLocks/>
          </p:cNvSpPr>
          <p:nvPr/>
        </p:nvSpPr>
        <p:spPr>
          <a:xfrm>
            <a:off x="3069080" y="3823504"/>
            <a:ext cx="1224528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pc="130" dirty="0">
                <a:ln w="12700">
                  <a:solidFill>
                    <a:schemeClr val="bg1"/>
                  </a:solidFill>
                </a:ln>
              </a:rPr>
              <a:t>CONTACTS</a:t>
            </a:r>
          </a:p>
        </p:txBody>
      </p:sp>
      <p:sp>
        <p:nvSpPr>
          <p:cNvPr id="6" name="Espace réservé du texte 25">
            <a:extLst>
              <a:ext uri="{FF2B5EF4-FFF2-40B4-BE49-F238E27FC236}">
                <a16:creationId xmlns:a16="http://schemas.microsoft.com/office/drawing/2014/main" id="{9E4EF2EC-67B9-88E4-2375-F3F81C6197E4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C0AAFE69-9A48-4D92-48BA-1A1947F19D4A}"/>
              </a:ext>
            </a:extLst>
          </p:cNvPr>
          <p:cNvSpPr txBox="1">
            <a:spLocks/>
          </p:cNvSpPr>
          <p:nvPr/>
        </p:nvSpPr>
        <p:spPr>
          <a:xfrm>
            <a:off x="-1683553" y="4700504"/>
            <a:ext cx="6732451" cy="1263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Nikita </a:t>
            </a:r>
            <a:r>
              <a:rPr lang="fr-FR" sz="14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Sidiropulo</a:t>
            </a:r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4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Alekseevich</a:t>
            </a:r>
            <a:endParaRPr lang="fr-FR" sz="14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  <a:hlinkClick r:id="rId3"/>
              </a:rPr>
              <a:t>leftstrice_321@bk.ru</a:t>
            </a:r>
            <a:endParaRPr lang="fr-FR" sz="14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+7 771 353 4885</a:t>
            </a:r>
            <a:endParaRPr lang="fr-FR" sz="14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35C858-238C-48ED-D1E1-7196551E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5" y="4846438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8929814-3022-9E0A-FA90-20D0B959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43" y="5020485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51B7EE-1362-962F-4E76-2E912D8E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97" y="5186260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13" name="Image 12" descr="logotype Act In Space">
            <a:extLst>
              <a:ext uri="{FF2B5EF4-FFF2-40B4-BE49-F238E27FC236}">
                <a16:creationId xmlns:a16="http://schemas.microsoft.com/office/drawing/2014/main" id="{BCAD7A48-2C84-B4C4-A696-AE46A0C854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26" y="1351066"/>
            <a:ext cx="5631118" cy="95473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шаблон, прямоугольный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B658A8-B721-4279-D96B-A4ADDC88D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72" y="2849010"/>
            <a:ext cx="3676216" cy="3587172"/>
          </a:xfrm>
          <a:prstGeom prst="rect">
            <a:avLst/>
          </a:prstGeom>
        </p:spPr>
      </p:pic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041B7DB8-BAF6-046D-BE0F-CBF8858B3ECB}"/>
              </a:ext>
            </a:extLst>
          </p:cNvPr>
          <p:cNvSpPr txBox="1">
            <a:spLocks/>
          </p:cNvSpPr>
          <p:nvPr/>
        </p:nvSpPr>
        <p:spPr>
          <a:xfrm>
            <a:off x="8118245" y="2389577"/>
            <a:ext cx="2879069" cy="438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130" dirty="0">
                <a:ln w="12700">
                  <a:solidFill>
                    <a:schemeClr val="bg1"/>
                  </a:solidFill>
                </a:ln>
              </a:rPr>
              <a:t>Check Our Project</a:t>
            </a:r>
            <a:endParaRPr lang="fr-FR" sz="2400" spc="130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1003A40C-27CA-D568-E4D4-8C2E03F9FB72}"/>
              </a:ext>
            </a:extLst>
          </p:cNvPr>
          <p:cNvSpPr txBox="1">
            <a:spLocks/>
          </p:cNvSpPr>
          <p:nvPr/>
        </p:nvSpPr>
        <p:spPr>
          <a:xfrm>
            <a:off x="856584" y="4774790"/>
            <a:ext cx="6732451" cy="1263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Kuanbek</a:t>
            </a:r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4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Ibragim</a:t>
            </a:r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</a:t>
            </a:r>
            <a:r>
              <a:rPr lang="fr-FR" sz="1400" b="0" spc="50" dirty="0" err="1">
                <a:ln w="19050">
                  <a:noFill/>
                </a:ln>
                <a:latin typeface="NeueHaasGroteskDisp Pro Lt" panose="020B0204020202020204" pitchFamily="34" charset="77"/>
              </a:rPr>
              <a:t>Askaruli</a:t>
            </a:r>
            <a:endParaRPr lang="fr-FR" sz="14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 i.kuanbek@aues.kz</a:t>
            </a: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 +7 707 686 40 57</a:t>
            </a:r>
            <a:endParaRPr lang="fr-FR" sz="14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pic>
        <p:nvPicPr>
          <p:cNvPr id="25" name="Image 7">
            <a:extLst>
              <a:ext uri="{FF2B5EF4-FFF2-40B4-BE49-F238E27FC236}">
                <a16:creationId xmlns:a16="http://schemas.microsoft.com/office/drawing/2014/main" id="{C70793CA-ACA2-661B-8A30-CB0BBA21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99" y="4934544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26" name="Image 8">
            <a:extLst>
              <a:ext uri="{FF2B5EF4-FFF2-40B4-BE49-F238E27FC236}">
                <a16:creationId xmlns:a16="http://schemas.microsoft.com/office/drawing/2014/main" id="{C35F64F3-20C5-EA25-74C6-F18A9FEB4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517" y="5108591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27" name="Image 9">
            <a:extLst>
              <a:ext uri="{FF2B5EF4-FFF2-40B4-BE49-F238E27FC236}">
                <a16:creationId xmlns:a16="http://schemas.microsoft.com/office/drawing/2014/main" id="{2E64E4AA-58B6-C6AA-9CF4-5427901C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71" y="5274366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C866095F-6826-EC05-7EC5-B31980065045}"/>
              </a:ext>
            </a:extLst>
          </p:cNvPr>
          <p:cNvSpPr txBox="1">
            <a:spLocks/>
          </p:cNvSpPr>
          <p:nvPr/>
        </p:nvSpPr>
        <p:spPr>
          <a:xfrm>
            <a:off x="3061458" y="4800837"/>
            <a:ext cx="6732451" cy="1263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Maral Ali</a:t>
            </a:r>
            <a:endParaRPr lang="fr-FR" sz="1400" b="0" spc="50" dirty="0">
              <a:ln w="19050">
                <a:noFill/>
              </a:ln>
              <a:latin typeface="NeueHaasGroteskDisp Pro Lt" panose="020B0204020202020204" pitchFamily="34" charset="77"/>
            </a:endParaRP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al.maral@aues.kz</a:t>
            </a:r>
          </a:p>
          <a:p>
            <a:r>
              <a:rPr lang="fr-FR" sz="1400" b="0" spc="50" dirty="0">
                <a:ln w="19050">
                  <a:noFill/>
                </a:ln>
                <a:latin typeface="NeueHaasGroteskDisp Pro Lt" panose="020B0204020202020204" pitchFamily="34" charset="77"/>
              </a:rPr>
              <a:t>  +7 706 684 25</a:t>
            </a:r>
            <a:endParaRPr lang="fr-FR" sz="1400" b="0" spc="50" dirty="0">
              <a:ln w="19050">
                <a:noFill/>
              </a:ln>
              <a:effectLst/>
              <a:latin typeface="NeueHaasGroteskDisp Pro Lt" panose="020B0204020202020204" pitchFamily="34" charset="77"/>
            </a:endParaRPr>
          </a:p>
        </p:txBody>
      </p:sp>
      <p:pic>
        <p:nvPicPr>
          <p:cNvPr id="35" name="Image 7">
            <a:extLst>
              <a:ext uri="{FF2B5EF4-FFF2-40B4-BE49-F238E27FC236}">
                <a16:creationId xmlns:a16="http://schemas.microsoft.com/office/drawing/2014/main" id="{05D344F3-EE93-4D2B-D9EF-6828F98B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977" y="4942816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36" name="Image 8">
            <a:extLst>
              <a:ext uri="{FF2B5EF4-FFF2-40B4-BE49-F238E27FC236}">
                <a16:creationId xmlns:a16="http://schemas.microsoft.com/office/drawing/2014/main" id="{B6A92239-08BE-6405-46B4-D32C3B4F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67" y="5162684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  <p:pic>
        <p:nvPicPr>
          <p:cNvPr id="37" name="Image 9">
            <a:extLst>
              <a:ext uri="{FF2B5EF4-FFF2-40B4-BE49-F238E27FC236}">
                <a16:creationId xmlns:a16="http://schemas.microsoft.com/office/drawing/2014/main" id="{82A5BDA1-45C7-BDAD-DA3E-68C24F03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77" y="5341156"/>
            <a:ext cx="115290" cy="77669"/>
          </a:xfrm>
          <a:prstGeom prst="rect">
            <a:avLst/>
          </a:prstGeom>
          <a:effectLst>
            <a:glow rad="63500">
              <a:srgbClr val="1C5BDB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9129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11F3A981-B6E7-0820-2D4F-0C08DD37FC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1704" y="-2037483"/>
            <a:ext cx="6046572" cy="12154291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C9D74012-02FD-1770-9201-567DBE0E5A43}"/>
              </a:ext>
            </a:extLst>
          </p:cNvPr>
          <p:cNvSpPr txBox="1">
            <a:spLocks/>
          </p:cNvSpPr>
          <p:nvPr/>
        </p:nvSpPr>
        <p:spPr>
          <a:xfrm>
            <a:off x="485572" y="2945526"/>
            <a:ext cx="3006324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500" dirty="0">
              <a:ln w="19050">
                <a:noFill/>
              </a:ln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7B957210-089B-40B9-F855-F8626E63FAA3}"/>
              </a:ext>
            </a:extLst>
          </p:cNvPr>
          <p:cNvSpPr txBox="1">
            <a:spLocks/>
          </p:cNvSpPr>
          <p:nvPr/>
        </p:nvSpPr>
        <p:spPr>
          <a:xfrm>
            <a:off x="533822" y="4561761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2600" spc="150" dirty="0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56F64D3-4765-5211-EBAE-69C695998680}"/>
              </a:ext>
            </a:extLst>
          </p:cNvPr>
          <p:cNvSpPr txBox="1">
            <a:spLocks/>
          </p:cNvSpPr>
          <p:nvPr/>
        </p:nvSpPr>
        <p:spPr>
          <a:xfrm>
            <a:off x="533822" y="4984228"/>
            <a:ext cx="3532933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2600" spc="150" dirty="0"/>
          </a:p>
        </p:txBody>
      </p:sp>
      <p:sp>
        <p:nvSpPr>
          <p:cNvPr id="24" name="Espace réservé du texte 25">
            <a:extLst>
              <a:ext uri="{FF2B5EF4-FFF2-40B4-BE49-F238E27FC236}">
                <a16:creationId xmlns:a16="http://schemas.microsoft.com/office/drawing/2014/main" id="{99E34D98-CE25-337A-9E6D-196EB001A878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013A2-9564-6C22-B154-8F1241FC3598}"/>
              </a:ext>
            </a:extLst>
          </p:cNvPr>
          <p:cNvSpPr txBox="1"/>
          <p:nvPr/>
        </p:nvSpPr>
        <p:spPr>
          <a:xfrm>
            <a:off x="2372497" y="2377612"/>
            <a:ext cx="24713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Challenge</a:t>
            </a:r>
          </a:p>
          <a:p>
            <a:r>
              <a:rPr lang="en-US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Existing GEO platforms suffer from high latency and deliver raw data requiring extensive ground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58FDC-83E3-CE3F-B33F-EC71276D0341}"/>
              </a:ext>
            </a:extLst>
          </p:cNvPr>
          <p:cNvSpPr txBox="1"/>
          <p:nvPr/>
        </p:nvSpPr>
        <p:spPr>
          <a:xfrm>
            <a:off x="1258251" y="1177631"/>
            <a:ext cx="10250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Airbus ADS #3 – Fight for our Planet with Airbus Earth Observation data</a:t>
            </a:r>
            <a:endParaRPr lang="ru-KZ" sz="2800" b="1" spc="120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6D5272-D817-35C6-D9DB-D0526DE40422}"/>
              </a:ext>
            </a:extLst>
          </p:cNvPr>
          <p:cNvSpPr txBox="1"/>
          <p:nvPr/>
        </p:nvSpPr>
        <p:spPr>
          <a:xfrm>
            <a:off x="4843849" y="2362998"/>
            <a:ext cx="2611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LEO Limitations</a:t>
            </a:r>
          </a:p>
          <a:p>
            <a:r>
              <a:rPr lang="en-US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LEO constellations provide fast imaging but cannot continuously monitor the same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B720DF-49CF-6C06-02B1-48BC2E7681A9}"/>
              </a:ext>
            </a:extLst>
          </p:cNvPr>
          <p:cNvSpPr txBox="1"/>
          <p:nvPr/>
        </p:nvSpPr>
        <p:spPr>
          <a:xfrm>
            <a:off x="7558754" y="2425304"/>
            <a:ext cx="24713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Our Innovation</a:t>
            </a:r>
          </a:p>
          <a:p>
            <a:r>
              <a:rPr lang="en-US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Cost-effective GEO satellite with Edge AI detecting fires and thermal anomalies within 1–5 minutes</a:t>
            </a:r>
          </a:p>
        </p:txBody>
      </p:sp>
    </p:spTree>
    <p:extLst>
      <p:ext uri="{BB962C8B-B14F-4D97-AF65-F5344CB8AC3E}">
        <p14:creationId xmlns:p14="http://schemas.microsoft.com/office/powerpoint/2010/main" val="28531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0177-F1AE-0E8C-19BE-270CCBF0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1D41C303-ACED-2680-7086-A9AB361E49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1704" y="-2037483"/>
            <a:ext cx="6046572" cy="12154291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DDC14F36-96A6-B27B-4B4B-F07B496BA776}"/>
              </a:ext>
            </a:extLst>
          </p:cNvPr>
          <p:cNvSpPr txBox="1">
            <a:spLocks/>
          </p:cNvSpPr>
          <p:nvPr/>
        </p:nvSpPr>
        <p:spPr>
          <a:xfrm>
            <a:off x="485572" y="2945526"/>
            <a:ext cx="3006324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500" dirty="0">
              <a:ln w="19050">
                <a:noFill/>
              </a:ln>
            </a:endParaRPr>
          </a:p>
        </p:txBody>
      </p:sp>
      <p:sp>
        <p:nvSpPr>
          <p:cNvPr id="24" name="Espace réservé du texte 25">
            <a:extLst>
              <a:ext uri="{FF2B5EF4-FFF2-40B4-BE49-F238E27FC236}">
                <a16:creationId xmlns:a16="http://schemas.microsoft.com/office/drawing/2014/main" id="{1178FD44-A23C-FA65-04F9-E3F5D74BC6A2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54A7A-9D2F-51F4-2257-EB0085CBD587}"/>
              </a:ext>
            </a:extLst>
          </p:cNvPr>
          <p:cNvSpPr txBox="1"/>
          <p:nvPr/>
        </p:nvSpPr>
        <p:spPr>
          <a:xfrm>
            <a:off x="880208" y="1800551"/>
            <a:ext cx="37530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Performance Barriers</a:t>
            </a:r>
          </a:p>
          <a:p>
            <a:r>
              <a:rPr lang="en-US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Traditional GEO satellites deliver ~1 km ground pixel resolution, transmitting massive volumes of raw data that overwhelm ground systems and delay critical response times by hours.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591AC-0FFC-BD21-1A9F-0CC46E5B96A0}"/>
              </a:ext>
            </a:extLst>
          </p:cNvPr>
          <p:cNvSpPr txBox="1"/>
          <p:nvPr/>
        </p:nvSpPr>
        <p:spPr>
          <a:xfrm>
            <a:off x="1258251" y="1177631"/>
            <a:ext cx="1025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Critical Gaps in </a:t>
            </a:r>
            <a:r>
              <a:rPr lang="de-DE" sz="2400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Current</a:t>
            </a:r>
            <a:r>
              <a:rPr lang="de-DE" sz="24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GEO Monitoring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D374D-5E2B-12A5-85FF-B82037FCF906}"/>
              </a:ext>
            </a:extLst>
          </p:cNvPr>
          <p:cNvSpPr txBox="1"/>
          <p:nvPr/>
        </p:nvSpPr>
        <p:spPr>
          <a:xfrm>
            <a:off x="4790303" y="1800551"/>
            <a:ext cx="2611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Coarse Resolution</a:t>
            </a:r>
          </a:p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~1 km ground pixel provides insufficient detail for early fire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C3370B-98F1-AAC6-6E7D-80C9D1867D76}"/>
              </a:ext>
            </a:extLst>
          </p:cNvPr>
          <p:cNvSpPr txBox="1"/>
          <p:nvPr/>
        </p:nvSpPr>
        <p:spPr>
          <a:xfrm>
            <a:off x="7698796" y="1822141"/>
            <a:ext cx="2471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Data Overload</a:t>
            </a:r>
          </a:p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High volumes of raw data create costly transmission and storage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C1B90-4494-BC47-0376-13B2FDF21091}"/>
              </a:ext>
            </a:extLst>
          </p:cNvPr>
          <p:cNvSpPr txBox="1"/>
          <p:nvPr/>
        </p:nvSpPr>
        <p:spPr>
          <a:xfrm>
            <a:off x="4790303" y="4358191"/>
            <a:ext cx="2471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Response Delays</a:t>
            </a:r>
          </a:p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Hours-long processing times reduce disaster response effectiveness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CB8DF-F846-F6EC-76FB-857E180B7938}"/>
              </a:ext>
            </a:extLst>
          </p:cNvPr>
          <p:cNvSpPr txBox="1"/>
          <p:nvPr/>
        </p:nvSpPr>
        <p:spPr>
          <a:xfrm>
            <a:off x="7558755" y="4358191"/>
            <a:ext cx="2471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 Intelligence</a:t>
            </a:r>
          </a:p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Lack of onboard processing prevents real-time event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61809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5">
            <a:extLst>
              <a:ext uri="{FF2B5EF4-FFF2-40B4-BE49-F238E27FC236}">
                <a16:creationId xmlns:a16="http://schemas.microsoft.com/office/drawing/2014/main" id="{B8601A34-1138-E398-C2CE-BAE3E5192FC7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3AFEE4A3-8649-9E8E-1AD4-7B52E886ED47}"/>
              </a:ext>
            </a:extLst>
          </p:cNvPr>
          <p:cNvSpPr txBox="1">
            <a:spLocks/>
          </p:cNvSpPr>
          <p:nvPr/>
        </p:nvSpPr>
        <p:spPr>
          <a:xfrm>
            <a:off x="3194646" y="122817"/>
            <a:ext cx="5110039" cy="884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GEO Orbit + Edge AI: A Game-Changing Architecture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424B94-1F36-B387-84D9-00866BA982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2968" y="3253375"/>
            <a:ext cx="1877333" cy="2373952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9110A2D-E79C-B4B8-8661-7A2618703E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39226" y="3253373"/>
            <a:ext cx="1877334" cy="2373954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21725F2-F8F5-4FDE-5377-D143B645E1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93412" y="3253371"/>
            <a:ext cx="1877336" cy="2373956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7A3678A-1A2F-5BB6-D2F8-EEE6B933DA47}"/>
              </a:ext>
            </a:extLst>
          </p:cNvPr>
          <p:cNvSpPr txBox="1">
            <a:spLocks/>
          </p:cNvSpPr>
          <p:nvPr/>
        </p:nvSpPr>
        <p:spPr>
          <a:xfrm>
            <a:off x="1623875" y="3606192"/>
            <a:ext cx="2471731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1-5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6AEB2E4-F0C4-9785-4577-A7FBB8AF4705}"/>
              </a:ext>
            </a:extLst>
          </p:cNvPr>
          <p:cNvSpPr txBox="1">
            <a:spLocks/>
          </p:cNvSpPr>
          <p:nvPr/>
        </p:nvSpPr>
        <p:spPr>
          <a:xfrm>
            <a:off x="4860134" y="3606192"/>
            <a:ext cx="2471731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7</a:t>
            </a:r>
            <a:r>
              <a:rPr lang="fr-FR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0%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68DD9D6-EDFA-9944-ECFB-45CDB0FEC8ED}"/>
              </a:ext>
            </a:extLst>
          </p:cNvPr>
          <p:cNvSpPr txBox="1">
            <a:spLocks/>
          </p:cNvSpPr>
          <p:nvPr/>
        </p:nvSpPr>
        <p:spPr>
          <a:xfrm>
            <a:off x="8111334" y="3606192"/>
            <a:ext cx="2471731" cy="1426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0" spc="-150" dirty="0">
                <a:ln w="19050">
                  <a:noFill/>
                </a:ln>
                <a:effectLst>
                  <a:glow rad="76200">
                    <a:srgbClr val="1C5BDB">
                      <a:alpha val="30000"/>
                    </a:srgbClr>
                  </a:glow>
                </a:effectLst>
              </a:rPr>
              <a:t>1/3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A3F1C90E-80D6-58DA-DED8-5BA59939148E}"/>
              </a:ext>
            </a:extLst>
          </p:cNvPr>
          <p:cNvSpPr txBox="1">
            <a:spLocks/>
          </p:cNvSpPr>
          <p:nvPr/>
        </p:nvSpPr>
        <p:spPr>
          <a:xfrm>
            <a:off x="1540070" y="5626414"/>
            <a:ext cx="2921524" cy="2354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Minutes to Alert</a:t>
            </a:r>
          </a:p>
          <a:p>
            <a:r>
              <a:rPr lang="en-US" sz="1800" dirty="0"/>
              <a:t>vs. 1-3 hours with traditional systems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976F390F-000A-0710-1BE2-3EB4D5E80E62}"/>
              </a:ext>
            </a:extLst>
          </p:cNvPr>
          <p:cNvSpPr txBox="1">
            <a:spLocks/>
          </p:cNvSpPr>
          <p:nvPr/>
        </p:nvSpPr>
        <p:spPr>
          <a:xfrm>
            <a:off x="4776330" y="5626414"/>
            <a:ext cx="2555535" cy="17371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Cost Reduction</a:t>
            </a:r>
          </a:p>
          <a:p>
            <a:r>
              <a:rPr lang="en-US" sz="1800" dirty="0"/>
              <a:t>Compared to deploying new LEO constellations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B1EB5D2-7D4A-F730-D038-79160C2AA6D2}"/>
              </a:ext>
            </a:extLst>
          </p:cNvPr>
          <p:cNvSpPr txBox="1">
            <a:spLocks/>
          </p:cNvSpPr>
          <p:nvPr/>
        </p:nvSpPr>
        <p:spPr>
          <a:xfrm>
            <a:off x="8027530" y="5626414"/>
            <a:ext cx="2555535" cy="1341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Cost Reduction</a:t>
            </a:r>
          </a:p>
          <a:p>
            <a:r>
              <a:rPr lang="en-US" sz="1800" dirty="0"/>
              <a:t>Compared to deploying new LEO constellations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EDE5483-BF34-C4AA-594F-EF66A51AEB43}"/>
              </a:ext>
            </a:extLst>
          </p:cNvPr>
          <p:cNvSpPr txBox="1">
            <a:spLocks/>
          </p:cNvSpPr>
          <p:nvPr/>
        </p:nvSpPr>
        <p:spPr>
          <a:xfrm>
            <a:off x="15407" y="940679"/>
            <a:ext cx="11715274" cy="884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	</a:t>
            </a:r>
            <a:r>
              <a:rPr lang="en-US" sz="2400" dirty="0"/>
              <a:t>Our solution combines geostationary positioning with intelligent onboard processing to revolutionize thermal anomaly detection.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BFACC0AA-EB1D-4D1A-FFD9-ED6A2F44E89B}"/>
              </a:ext>
            </a:extLst>
          </p:cNvPr>
          <p:cNvSpPr txBox="1">
            <a:spLocks/>
          </p:cNvSpPr>
          <p:nvPr/>
        </p:nvSpPr>
        <p:spPr>
          <a:xfrm>
            <a:off x="163113" y="1964420"/>
            <a:ext cx="2921524" cy="2354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Patch Analysis</a:t>
            </a:r>
          </a:p>
          <a:p>
            <a:r>
              <a:rPr lang="en-US" sz="1800" dirty="0"/>
              <a:t>AI divides full imagery into 1 km² patches for parallel processing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D6997C55-67E6-2869-C2F2-58ED6182CB78}"/>
              </a:ext>
            </a:extLst>
          </p:cNvPr>
          <p:cNvSpPr txBox="1">
            <a:spLocks/>
          </p:cNvSpPr>
          <p:nvPr/>
        </p:nvSpPr>
        <p:spPr>
          <a:xfrm>
            <a:off x="7226620" y="1948988"/>
            <a:ext cx="3210722" cy="2354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Priority Transmission</a:t>
            </a:r>
          </a:p>
          <a:p>
            <a:r>
              <a:rPr lang="en-US" sz="1800" dirty="0"/>
              <a:t>Critical patches sent immediately; full imagery transmitted later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58A7977-5916-DEFA-8D86-063E0A1A189B}"/>
              </a:ext>
            </a:extLst>
          </p:cNvPr>
          <p:cNvSpPr txBox="1">
            <a:spLocks/>
          </p:cNvSpPr>
          <p:nvPr/>
        </p:nvSpPr>
        <p:spPr>
          <a:xfrm>
            <a:off x="3422699" y="1954955"/>
            <a:ext cx="3496077" cy="2354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Smart Detection</a:t>
            </a:r>
          </a:p>
          <a:p>
            <a:r>
              <a:rPr lang="en-US" sz="1800" dirty="0"/>
              <a:t>Onboard AI analyzes each patch for thermal signatures and anomalies</a:t>
            </a:r>
          </a:p>
        </p:txBody>
      </p:sp>
    </p:spTree>
    <p:extLst>
      <p:ext uri="{BB962C8B-B14F-4D97-AF65-F5344CB8AC3E}">
        <p14:creationId xmlns:p14="http://schemas.microsoft.com/office/powerpoint/2010/main" val="58749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889D-801B-AAF4-9121-961976E3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D849365B-FBEA-76CF-D14A-9D1665B3E3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1704" y="-2037483"/>
            <a:ext cx="6046572" cy="12154291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EA55792B-AD12-89AE-0E99-91D9AFF953B5}"/>
              </a:ext>
            </a:extLst>
          </p:cNvPr>
          <p:cNvSpPr txBox="1">
            <a:spLocks/>
          </p:cNvSpPr>
          <p:nvPr/>
        </p:nvSpPr>
        <p:spPr>
          <a:xfrm>
            <a:off x="485572" y="2945526"/>
            <a:ext cx="3006324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500" dirty="0">
              <a:ln w="19050">
                <a:noFill/>
              </a:ln>
            </a:endParaRPr>
          </a:p>
        </p:txBody>
      </p:sp>
      <p:sp>
        <p:nvSpPr>
          <p:cNvPr id="24" name="Espace réservé du texte 25">
            <a:extLst>
              <a:ext uri="{FF2B5EF4-FFF2-40B4-BE49-F238E27FC236}">
                <a16:creationId xmlns:a16="http://schemas.microsoft.com/office/drawing/2014/main" id="{3D66EA2D-79E1-C7E6-E9C4-0C032DA74CE2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77DD6-811F-322A-1B6C-6298E6C30A44}"/>
              </a:ext>
            </a:extLst>
          </p:cNvPr>
          <p:cNvSpPr txBox="1"/>
          <p:nvPr/>
        </p:nvSpPr>
        <p:spPr>
          <a:xfrm>
            <a:off x="880208" y="1800551"/>
            <a:ext cx="61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Satellite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Platform</a:t>
            </a:r>
            <a:endParaRPr lang="de-DE" b="1" spc="120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8D4CD1-0BCA-3B1C-2837-F536AFB93E78}"/>
              </a:ext>
            </a:extLst>
          </p:cNvPr>
          <p:cNvSpPr txBox="1"/>
          <p:nvPr/>
        </p:nvSpPr>
        <p:spPr>
          <a:xfrm>
            <a:off x="1258251" y="1177631"/>
            <a:ext cx="1025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Technical Architecture: Proven Platform, Advanced Payload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B123AE-5182-8E3D-1DCB-96A2C8A75ADE}"/>
              </a:ext>
            </a:extLst>
          </p:cNvPr>
          <p:cNvSpPr txBox="1"/>
          <p:nvPr/>
        </p:nvSpPr>
        <p:spPr>
          <a:xfrm>
            <a:off x="7080115" y="1594307"/>
            <a:ext cx="51118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LWIR Thermal Imaging Payload</a:t>
            </a: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Optical System: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Catadioptric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Reflective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design</a:t>
            </a: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Aperture: 250–400 mm</a:t>
            </a:r>
          </a:p>
          <a:p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Focal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length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1.5–2.5 m</a:t>
            </a: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Materials: Germanium (Ge),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Zinc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Selenide (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ZnSe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), DLC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coating</a:t>
            </a:r>
            <a:endParaRPr lang="de-DE" b="1" spc="120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Sensor: 640×512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or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1024×1024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microbolometer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array</a:t>
            </a:r>
            <a:endParaRPr lang="de-DE" b="1" spc="120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Ground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resolution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~1 km per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pixel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at GEO</a:t>
            </a:r>
          </a:p>
          <a:p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Edge AI Processing: Radiation-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hardened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SoC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/FPGA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architecture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enables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sub-pixel thermal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anomaly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detection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and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selective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data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b="1" spc="120" dirty="0" err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transmission</a:t>
            </a:r>
            <a:r>
              <a:rPr lang="de-DE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D8E339-D283-FA05-990F-BF4FE24D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9" y="2205083"/>
            <a:ext cx="5867566" cy="38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4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диаграмма, снимок экран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4942D4-C376-8A78-7B90-378E4BF61C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301" r="32301"/>
          <a:stretch/>
        </p:blipFill>
        <p:spPr>
          <a:xfrm>
            <a:off x="7372924" y="1419727"/>
            <a:ext cx="2741455" cy="3344414"/>
          </a:xfrm>
          <a:custGeom>
            <a:avLst/>
            <a:gdLst>
              <a:gd name="connsiteX0" fmla="*/ 330802 w 3543300"/>
              <a:gd name="connsiteY0" fmla="*/ 0 h 4322618"/>
              <a:gd name="connsiteX1" fmla="*/ 3212498 w 3543300"/>
              <a:gd name="connsiteY1" fmla="*/ 0 h 4322618"/>
              <a:gd name="connsiteX2" fmla="*/ 3543300 w 3543300"/>
              <a:gd name="connsiteY2" fmla="*/ 330802 h 4322618"/>
              <a:gd name="connsiteX3" fmla="*/ 3543300 w 3543300"/>
              <a:gd name="connsiteY3" fmla="*/ 3991816 h 4322618"/>
              <a:gd name="connsiteX4" fmla="*/ 3212498 w 3543300"/>
              <a:gd name="connsiteY4" fmla="*/ 4322618 h 4322618"/>
              <a:gd name="connsiteX5" fmla="*/ 330802 w 3543300"/>
              <a:gd name="connsiteY5" fmla="*/ 4322618 h 4322618"/>
              <a:gd name="connsiteX6" fmla="*/ 0 w 3543300"/>
              <a:gd name="connsiteY6" fmla="*/ 3991816 h 4322618"/>
              <a:gd name="connsiteX7" fmla="*/ 0 w 3543300"/>
              <a:gd name="connsiteY7" fmla="*/ 330802 h 4322618"/>
              <a:gd name="connsiteX8" fmla="*/ 330802 w 3543300"/>
              <a:gd name="connsiteY8" fmla="*/ 0 h 43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3300" h="4322618">
                <a:moveTo>
                  <a:pt x="330802" y="0"/>
                </a:moveTo>
                <a:lnTo>
                  <a:pt x="3212498" y="0"/>
                </a:lnTo>
                <a:cubicBezTo>
                  <a:pt x="3395195" y="0"/>
                  <a:pt x="3543300" y="148105"/>
                  <a:pt x="3543300" y="330802"/>
                </a:cubicBezTo>
                <a:lnTo>
                  <a:pt x="3543300" y="3991816"/>
                </a:lnTo>
                <a:cubicBezTo>
                  <a:pt x="3543300" y="4174513"/>
                  <a:pt x="3395195" y="4322618"/>
                  <a:pt x="3212498" y="4322618"/>
                </a:cubicBezTo>
                <a:lnTo>
                  <a:pt x="330802" y="4322618"/>
                </a:lnTo>
                <a:cubicBezTo>
                  <a:pt x="148105" y="4322618"/>
                  <a:pt x="0" y="4174513"/>
                  <a:pt x="0" y="3991816"/>
                </a:cubicBezTo>
                <a:lnTo>
                  <a:pt x="0" y="330802"/>
                </a:lnTo>
                <a:cubicBezTo>
                  <a:pt x="0" y="148105"/>
                  <a:pt x="148105" y="0"/>
                  <a:pt x="330802" y="0"/>
                </a:cubicBezTo>
                <a:close/>
              </a:path>
            </a:pathLst>
          </a:custGeom>
        </p:spPr>
      </p:pic>
      <p:sp>
        <p:nvSpPr>
          <p:cNvPr id="4" name="Espace réservé du texte 25">
            <a:extLst>
              <a:ext uri="{FF2B5EF4-FFF2-40B4-BE49-F238E27FC236}">
                <a16:creationId xmlns:a16="http://schemas.microsoft.com/office/drawing/2014/main" id="{FF215B85-F6E9-A1F2-0E84-04E8C393AEC2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7759124-331C-65EC-FA36-B383A0875293}"/>
              </a:ext>
            </a:extLst>
          </p:cNvPr>
          <p:cNvSpPr/>
          <p:nvPr/>
        </p:nvSpPr>
        <p:spPr>
          <a:xfrm>
            <a:off x="284345" y="154580"/>
            <a:ext cx="4448075" cy="646754"/>
          </a:xfrm>
          <a:prstGeom prst="roundRect">
            <a:avLst/>
          </a:prstGeom>
          <a:solidFill>
            <a:srgbClr val="2F72B9">
              <a:alpha val="10000"/>
            </a:srgbClr>
          </a:solidFill>
          <a:ln w="25400">
            <a:solidFill>
              <a:schemeClr val="bg1"/>
            </a:solidFill>
          </a:ln>
          <a:effectLst>
            <a:glow rad="76200">
              <a:srgbClr val="1C5BDB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42A83566-BCEB-8CF0-6A76-BBFA060A2718}"/>
              </a:ext>
            </a:extLst>
          </p:cNvPr>
          <p:cNvSpPr txBox="1">
            <a:spLocks/>
          </p:cNvSpPr>
          <p:nvPr/>
        </p:nvSpPr>
        <p:spPr>
          <a:xfrm>
            <a:off x="346615" y="222166"/>
            <a:ext cx="4506121" cy="313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Optical Physics: Sub-Pixel Fire Detection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0D0894C-23D7-6C8E-AF24-D999FB7BA06B}"/>
              </a:ext>
            </a:extLst>
          </p:cNvPr>
          <p:cNvSpPr txBox="1">
            <a:spLocks/>
          </p:cNvSpPr>
          <p:nvPr/>
        </p:nvSpPr>
        <p:spPr>
          <a:xfrm>
            <a:off x="0" y="920878"/>
            <a:ext cx="2661166" cy="3639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Detection Capability</a:t>
            </a:r>
          </a:p>
          <a:p>
            <a:r>
              <a:rPr lang="en-US" sz="1800" dirty="0"/>
              <a:t>Diffraction Limit: D = 0.25–0.4 m, λ = 10 </a:t>
            </a:r>
            <a:r>
              <a:rPr lang="en-US" sz="1800" dirty="0" err="1"/>
              <a:t>μm</a:t>
            </a:r>
            <a:r>
              <a:rPr lang="en-US" sz="1800" dirty="0"/>
              <a:t> → Ground Spot ≈ 800–1,000 m</a:t>
            </a:r>
          </a:p>
          <a:p>
            <a:r>
              <a:rPr lang="en-US" sz="1800" dirty="0"/>
              <a:t>Small fire hot spots create measurable temperature increases within larger pixels, enabling sub-pixel detection through thermal signature analysis.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925A4CA-F516-9E6E-E6DB-26BD5FA75753}"/>
              </a:ext>
            </a:extLst>
          </p:cNvPr>
          <p:cNvSpPr txBox="1">
            <a:spLocks/>
          </p:cNvSpPr>
          <p:nvPr/>
        </p:nvSpPr>
        <p:spPr>
          <a:xfrm>
            <a:off x="5646821" y="2325741"/>
            <a:ext cx="2021305" cy="978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Diffraction Limit</a:t>
            </a:r>
          </a:p>
          <a:p>
            <a:r>
              <a:rPr lang="fr-FR" sz="1200" dirty="0"/>
              <a:t>θ ≈ 1.22 λ/D </a:t>
            </a:r>
            <a:r>
              <a:rPr lang="fr-FR" sz="1200" dirty="0" err="1"/>
              <a:t>calculation</a:t>
            </a:r>
            <a:endParaRPr lang="fr-FR" sz="1200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FB6EA3F1-BBB3-0999-A14B-F178D7B14C9A}"/>
              </a:ext>
            </a:extLst>
          </p:cNvPr>
          <p:cNvSpPr txBox="1">
            <a:spLocks/>
          </p:cNvSpPr>
          <p:nvPr/>
        </p:nvSpPr>
        <p:spPr>
          <a:xfrm>
            <a:off x="9819176" y="2013101"/>
            <a:ext cx="2021305" cy="978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Ground Spot</a:t>
            </a:r>
          </a:p>
          <a:p>
            <a:r>
              <a:rPr lang="en-US" sz="800" dirty="0"/>
              <a:t>800–1000 m spot at GEO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78B00FBC-D1D6-C7C4-0902-8CF527FDF7CD}"/>
              </a:ext>
            </a:extLst>
          </p:cNvPr>
          <p:cNvSpPr txBox="1">
            <a:spLocks/>
          </p:cNvSpPr>
          <p:nvPr/>
        </p:nvSpPr>
        <p:spPr>
          <a:xfrm>
            <a:off x="9819176" y="3143888"/>
            <a:ext cx="2021305" cy="978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Wavelength</a:t>
            </a:r>
          </a:p>
          <a:p>
            <a:r>
              <a:rPr lang="en-US" sz="800" dirty="0"/>
              <a:t>Long-wave IR at 10 </a:t>
            </a:r>
            <a:r>
              <a:rPr lang="en-US" sz="800" dirty="0" err="1"/>
              <a:t>μm</a:t>
            </a:r>
            <a:endParaRPr lang="en-US" sz="800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68C2D202-49D5-D798-2C09-6839CFDFF2FE}"/>
              </a:ext>
            </a:extLst>
          </p:cNvPr>
          <p:cNvSpPr txBox="1">
            <a:spLocks/>
          </p:cNvSpPr>
          <p:nvPr/>
        </p:nvSpPr>
        <p:spPr>
          <a:xfrm>
            <a:off x="5646821" y="3581400"/>
            <a:ext cx="2021305" cy="978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50" dirty="0"/>
              <a:t>Aperture</a:t>
            </a:r>
          </a:p>
          <a:p>
            <a:r>
              <a:rPr lang="it-IT" sz="1050" dirty="0"/>
              <a:t>250–400 mm telescope diameter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EAECC35-CD0D-2200-0437-6B4B49B01B9D}"/>
              </a:ext>
            </a:extLst>
          </p:cNvPr>
          <p:cNvSpPr txBox="1">
            <a:spLocks/>
          </p:cNvSpPr>
          <p:nvPr/>
        </p:nvSpPr>
        <p:spPr>
          <a:xfrm>
            <a:off x="3272589" y="1237429"/>
            <a:ext cx="2205789" cy="28853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diffraction-limited ground spot size enables detection of thermal signatures significantly smaller than one pixel through thermal analysis.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3A4280A-9EF8-123F-8BB2-21F73F907AB5}"/>
              </a:ext>
            </a:extLst>
          </p:cNvPr>
          <p:cNvSpPr txBox="1">
            <a:spLocks/>
          </p:cNvSpPr>
          <p:nvPr/>
        </p:nvSpPr>
        <p:spPr>
          <a:xfrm>
            <a:off x="46303" y="4989513"/>
            <a:ext cx="3128210" cy="16463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Location Identification</a:t>
            </a:r>
          </a:p>
          <a:p>
            <a:r>
              <a:rPr lang="en-US" sz="1800" dirty="0"/>
              <a:t>Pinpoint thermal anomaly presence and coordinates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14F0E512-76C8-9DBB-CAA6-A5F11B7DEF8A}"/>
              </a:ext>
            </a:extLst>
          </p:cNvPr>
          <p:cNvSpPr txBox="1">
            <a:spLocks/>
          </p:cNvSpPr>
          <p:nvPr/>
        </p:nvSpPr>
        <p:spPr>
          <a:xfrm>
            <a:off x="3013256" y="4837059"/>
            <a:ext cx="3128210" cy="16463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Early Detection</a:t>
            </a:r>
          </a:p>
          <a:p>
            <a:r>
              <a:rPr lang="en-US" sz="1800" dirty="0"/>
              <a:t>Identify fires before visible expansion using thermal signatures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6BC248D3-E491-4EFC-0D25-191EA51129C2}"/>
              </a:ext>
            </a:extLst>
          </p:cNvPr>
          <p:cNvSpPr txBox="1">
            <a:spLocks/>
          </p:cNvSpPr>
          <p:nvPr/>
        </p:nvSpPr>
        <p:spPr>
          <a:xfrm>
            <a:off x="6762241" y="4915995"/>
            <a:ext cx="3128210" cy="16463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Optimized Design</a:t>
            </a:r>
          </a:p>
          <a:p>
            <a:r>
              <a:rPr lang="en-US" sz="1800" dirty="0"/>
              <a:t>Reduced launch mass and cost through targeted capability</a:t>
            </a:r>
          </a:p>
        </p:txBody>
      </p:sp>
    </p:spTree>
    <p:extLst>
      <p:ext uri="{BB962C8B-B14F-4D97-AF65-F5344CB8AC3E}">
        <p14:creationId xmlns:p14="http://schemas.microsoft.com/office/powerpoint/2010/main" val="151129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4C06-9278-3F00-482F-B5252164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07006BB9-7CEF-BFC7-5D64-22D24F3007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1704" y="-2060633"/>
            <a:ext cx="6046572" cy="12154291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77BE999E-8372-E674-15D4-71FB54B15C3C}"/>
              </a:ext>
            </a:extLst>
          </p:cNvPr>
          <p:cNvSpPr txBox="1">
            <a:spLocks/>
          </p:cNvSpPr>
          <p:nvPr/>
        </p:nvSpPr>
        <p:spPr>
          <a:xfrm>
            <a:off x="485572" y="2945526"/>
            <a:ext cx="3006324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500" dirty="0">
              <a:ln w="19050">
                <a:noFill/>
              </a:ln>
            </a:endParaRPr>
          </a:p>
        </p:txBody>
      </p:sp>
      <p:sp>
        <p:nvSpPr>
          <p:cNvPr id="24" name="Espace réservé du texte 25">
            <a:extLst>
              <a:ext uri="{FF2B5EF4-FFF2-40B4-BE49-F238E27FC236}">
                <a16:creationId xmlns:a16="http://schemas.microsoft.com/office/drawing/2014/main" id="{5A7784DB-6EDD-D864-6E90-52BC3CB17526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C10C5-CCCE-7AAC-E984-E4BA862A2B68}"/>
              </a:ext>
            </a:extLst>
          </p:cNvPr>
          <p:cNvSpPr txBox="1"/>
          <p:nvPr/>
        </p:nvSpPr>
        <p:spPr>
          <a:xfrm>
            <a:off x="880208" y="1800550"/>
            <a:ext cx="30299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GEO Orbit Advantages</a:t>
            </a:r>
          </a:p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From 35,786 km altitude, a single satellite provides continuous monitoring of approximately one-third of Earth's surface, extending to ±60° latitude</a:t>
            </a:r>
            <a:r>
              <a:rPr lang="en-US" sz="20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422A7-893D-E7F0-40DD-0820A8E0AEB6}"/>
              </a:ext>
            </a:extLst>
          </p:cNvPr>
          <p:cNvSpPr txBox="1"/>
          <p:nvPr/>
        </p:nvSpPr>
        <p:spPr>
          <a:xfrm>
            <a:off x="1258251" y="1177631"/>
            <a:ext cx="1025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Global Coverage with Strategic Priority Zones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EE5367-995B-554C-794B-B5358734769D}"/>
              </a:ext>
            </a:extLst>
          </p:cNvPr>
          <p:cNvSpPr txBox="1"/>
          <p:nvPr/>
        </p:nvSpPr>
        <p:spPr>
          <a:xfrm>
            <a:off x="8628837" y="1762146"/>
            <a:ext cx="26113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Micro-Patch Streaming</a:t>
            </a:r>
          </a:p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Intelligent prioritization ensures high-risk regions receive immediate attention: wildfire zones, protected forests, critical infrastructure, and densely populated urban areas.</a:t>
            </a:r>
          </a:p>
        </p:txBody>
      </p:sp>
      <p:pic>
        <p:nvPicPr>
          <p:cNvPr id="14" name="Рисунок 13" descr="Изображение выглядит как текст, карт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25C0DD-D6DC-1AD8-3DFF-D3FF9254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32" y="1647851"/>
            <a:ext cx="4650956" cy="35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9DD1-E001-E29F-C560-A898E1C1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conception&#10;&#10;Description générée automatiquement">
            <a:extLst>
              <a:ext uri="{FF2B5EF4-FFF2-40B4-BE49-F238E27FC236}">
                <a16:creationId xmlns:a16="http://schemas.microsoft.com/office/drawing/2014/main" id="{86262770-EC8F-6B4A-A686-1E23E49A96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1704" y="-2037483"/>
            <a:ext cx="6046572" cy="12154291"/>
          </a:xfrm>
          <a:prstGeom prst="rect">
            <a:avLst/>
          </a:prstGeom>
        </p:spPr>
      </p:pic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C2BE81E9-99B1-874C-53B4-01578639FF5C}"/>
              </a:ext>
            </a:extLst>
          </p:cNvPr>
          <p:cNvSpPr txBox="1">
            <a:spLocks/>
          </p:cNvSpPr>
          <p:nvPr/>
        </p:nvSpPr>
        <p:spPr>
          <a:xfrm>
            <a:off x="485572" y="2945526"/>
            <a:ext cx="3006324" cy="1682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2500" dirty="0">
              <a:ln w="19050">
                <a:noFill/>
              </a:ln>
            </a:endParaRPr>
          </a:p>
        </p:txBody>
      </p:sp>
      <p:sp>
        <p:nvSpPr>
          <p:cNvPr id="24" name="Espace réservé du texte 25">
            <a:extLst>
              <a:ext uri="{FF2B5EF4-FFF2-40B4-BE49-F238E27FC236}">
                <a16:creationId xmlns:a16="http://schemas.microsoft.com/office/drawing/2014/main" id="{6F574A6D-4765-E319-03E5-3294D485CBA6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97158-A7CE-DCA0-953B-903C99CE48D6}"/>
              </a:ext>
            </a:extLst>
          </p:cNvPr>
          <p:cNvSpPr txBox="1"/>
          <p:nvPr/>
        </p:nvSpPr>
        <p:spPr>
          <a:xfrm>
            <a:off x="8096578" y="1745951"/>
            <a:ext cx="375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Optimized Optics</a:t>
            </a:r>
          </a:p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LWIR system sized for fire detection with smaller aperture and lower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38FA5-3E61-E35B-F1BB-F7915993C919}"/>
              </a:ext>
            </a:extLst>
          </p:cNvPr>
          <p:cNvSpPr txBox="1"/>
          <p:nvPr/>
        </p:nvSpPr>
        <p:spPr>
          <a:xfrm>
            <a:off x="1258251" y="1177631"/>
            <a:ext cx="1025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Competitive Advantage vs. Traditional GEO Systems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91BB9-6525-7DE3-5512-02FFD2AD1C86}"/>
              </a:ext>
            </a:extLst>
          </p:cNvPr>
          <p:cNvSpPr txBox="1"/>
          <p:nvPr/>
        </p:nvSpPr>
        <p:spPr>
          <a:xfrm>
            <a:off x="5394090" y="1745951"/>
            <a:ext cx="2611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Simplified Mission</a:t>
            </a:r>
          </a:p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Not a wideband telecom satellite—eliminates high-power transponder requirements</a:t>
            </a: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719492-440C-7124-3F29-08707B55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1" y="1605096"/>
            <a:ext cx="4536615" cy="423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CB4FE-5D19-673E-DFC6-3E9FEC4B31E5}"/>
              </a:ext>
            </a:extLst>
          </p:cNvPr>
          <p:cNvSpPr txBox="1"/>
          <p:nvPr/>
        </p:nvSpPr>
        <p:spPr>
          <a:xfrm>
            <a:off x="5394090" y="4052581"/>
            <a:ext cx="2611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Platform Reuse</a:t>
            </a:r>
          </a:p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Leverage demounted legacy GEO platforms from Airbus inventory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BD94E-9A4D-253E-384D-5874BEB3F67D}"/>
              </a:ext>
            </a:extLst>
          </p:cNvPr>
          <p:cNvSpPr txBox="1"/>
          <p:nvPr/>
        </p:nvSpPr>
        <p:spPr>
          <a:xfrm>
            <a:off x="8289438" y="4039662"/>
            <a:ext cx="2611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Targeted Capability</a:t>
            </a:r>
          </a:p>
          <a:p>
            <a:r>
              <a:rPr lang="en-US" b="1" spc="12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 unnecessary multispectral channels—focused thermal detection only</a:t>
            </a:r>
          </a:p>
        </p:txBody>
      </p:sp>
    </p:spTree>
    <p:extLst>
      <p:ext uri="{BB962C8B-B14F-4D97-AF65-F5344CB8AC3E}">
        <p14:creationId xmlns:p14="http://schemas.microsoft.com/office/powerpoint/2010/main" val="18236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5">
            <a:extLst>
              <a:ext uri="{FF2B5EF4-FFF2-40B4-BE49-F238E27FC236}">
                <a16:creationId xmlns:a16="http://schemas.microsoft.com/office/drawing/2014/main" id="{597DC149-08EE-5A38-1675-A7967DA19E1E}"/>
              </a:ext>
            </a:extLst>
          </p:cNvPr>
          <p:cNvSpPr txBox="1">
            <a:spLocks/>
          </p:cNvSpPr>
          <p:nvPr/>
        </p:nvSpPr>
        <p:spPr>
          <a:xfrm>
            <a:off x="352090" y="6078415"/>
            <a:ext cx="2661166" cy="218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spc="50" baseline="0"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DOCUMENT TITLE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626760ED-03F0-15D3-4174-84761D6AB585}"/>
              </a:ext>
            </a:extLst>
          </p:cNvPr>
          <p:cNvSpPr txBox="1">
            <a:spLocks/>
          </p:cNvSpPr>
          <p:nvPr/>
        </p:nvSpPr>
        <p:spPr>
          <a:xfrm>
            <a:off x="2563455" y="287309"/>
            <a:ext cx="6032677" cy="425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Payload Breakdown and Mission Budget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8E75573-D990-A75C-889F-E39176072994}"/>
              </a:ext>
            </a:extLst>
          </p:cNvPr>
          <p:cNvSpPr txBox="1">
            <a:spLocks/>
          </p:cNvSpPr>
          <p:nvPr/>
        </p:nvSpPr>
        <p:spPr>
          <a:xfrm>
            <a:off x="6096000" y="942782"/>
            <a:ext cx="6199062" cy="43699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LWIR Payload Components</a:t>
            </a:r>
            <a:endParaRPr lang="ru-RU" sz="1800" dirty="0"/>
          </a:p>
          <a:p>
            <a:endParaRPr lang="de-DE" sz="1800" dirty="0"/>
          </a:p>
          <a:p>
            <a:pPr algn="l"/>
            <a:r>
              <a:rPr lang="ru-RU" sz="1800" dirty="0"/>
              <a:t> </a:t>
            </a:r>
            <a:r>
              <a:rPr lang="de-DE" sz="1800" dirty="0"/>
              <a:t>Sensor ($1.2–1.8M): 640×512 </a:t>
            </a:r>
            <a:r>
              <a:rPr lang="de-DE" sz="1800" dirty="0" err="1"/>
              <a:t>or</a:t>
            </a:r>
            <a:r>
              <a:rPr lang="de-DE" sz="1800" dirty="0"/>
              <a:t> 1024×1024 </a:t>
            </a:r>
            <a:r>
              <a:rPr lang="de-DE" sz="1800" dirty="0" err="1"/>
              <a:t>microbolometer</a:t>
            </a:r>
            <a:r>
              <a:rPr lang="de-DE" sz="1800" dirty="0"/>
              <a:t>, 17–25 </a:t>
            </a:r>
            <a:r>
              <a:rPr lang="el-GR" sz="1800" dirty="0"/>
              <a:t>μ</a:t>
            </a:r>
            <a:r>
              <a:rPr lang="de-DE" sz="1800" dirty="0"/>
              <a:t>m pitch, NETD &lt;50 </a:t>
            </a:r>
            <a:r>
              <a:rPr lang="de-DE" sz="1800" dirty="0" err="1"/>
              <a:t>mK</a:t>
            </a:r>
            <a:endParaRPr lang="ru-RU" sz="1800" dirty="0"/>
          </a:p>
          <a:p>
            <a:pPr algn="l"/>
            <a:endParaRPr lang="de-DE" sz="1800" dirty="0"/>
          </a:p>
          <a:p>
            <a:pPr algn="l"/>
            <a:r>
              <a:rPr lang="de-DE" sz="1800" dirty="0" err="1"/>
              <a:t>Optics</a:t>
            </a:r>
            <a:r>
              <a:rPr lang="de-DE" sz="1800" dirty="0"/>
              <a:t> ($0.9–1.6M): Ge/</a:t>
            </a:r>
            <a:r>
              <a:rPr lang="de-DE" sz="1800" dirty="0" err="1"/>
              <a:t>ZnSe</a:t>
            </a:r>
            <a:r>
              <a:rPr lang="de-DE" sz="1800" dirty="0"/>
              <a:t> </a:t>
            </a:r>
            <a:r>
              <a:rPr lang="de-DE" sz="1800" dirty="0" err="1"/>
              <a:t>materials</a:t>
            </a:r>
            <a:r>
              <a:rPr lang="de-DE" sz="1800" dirty="0"/>
              <a:t>, DLC </a:t>
            </a:r>
            <a:r>
              <a:rPr lang="de-DE" sz="1800" dirty="0" err="1"/>
              <a:t>coating</a:t>
            </a:r>
            <a:r>
              <a:rPr lang="de-DE" sz="1800" dirty="0"/>
              <a:t>, 250–400 mm </a:t>
            </a:r>
            <a:r>
              <a:rPr lang="de-DE" sz="1800" dirty="0" err="1"/>
              <a:t>aperture</a:t>
            </a:r>
            <a:r>
              <a:rPr lang="de-DE" sz="1800" dirty="0"/>
              <a:t>, f/1.5–2.5</a:t>
            </a:r>
            <a:endParaRPr lang="ru-RU" sz="1800" dirty="0"/>
          </a:p>
          <a:p>
            <a:pPr algn="l"/>
            <a:endParaRPr lang="de-DE" sz="1800" dirty="0"/>
          </a:p>
          <a:p>
            <a:pPr algn="l"/>
            <a:r>
              <a:rPr lang="de-DE" sz="1800" dirty="0"/>
              <a:t>Edge AI ($0.8–1.5M): Radiation-</a:t>
            </a:r>
            <a:r>
              <a:rPr lang="de-DE" sz="1800" dirty="0" err="1"/>
              <a:t>hardened</a:t>
            </a:r>
            <a:r>
              <a:rPr lang="de-DE" sz="1800" dirty="0"/>
              <a:t> </a:t>
            </a:r>
            <a:r>
              <a:rPr lang="de-DE" sz="1800" dirty="0" err="1"/>
              <a:t>SoC</a:t>
            </a:r>
            <a:r>
              <a:rPr lang="de-DE" sz="1800" dirty="0"/>
              <a:t>/FPGA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onboard</a:t>
            </a:r>
            <a:r>
              <a:rPr lang="de-DE" sz="1800" dirty="0"/>
              <a:t> </a:t>
            </a:r>
            <a:r>
              <a:rPr lang="de-DE" sz="1800" dirty="0" err="1"/>
              <a:t>processing</a:t>
            </a:r>
            <a:endParaRPr lang="ru-RU" sz="1800" dirty="0"/>
          </a:p>
          <a:p>
            <a:pPr algn="l"/>
            <a:endParaRPr lang="de-DE" sz="1800" dirty="0"/>
          </a:p>
          <a:p>
            <a:pPr algn="l"/>
            <a:r>
              <a:rPr lang="de-DE" sz="1800" dirty="0" err="1"/>
              <a:t>Calibration</a:t>
            </a:r>
            <a:r>
              <a:rPr lang="de-DE" sz="1800" dirty="0"/>
              <a:t> ($0.4–0.7M): Thermal </a:t>
            </a:r>
            <a:r>
              <a:rPr lang="de-DE" sz="1800" dirty="0" err="1"/>
              <a:t>stabilization</a:t>
            </a:r>
            <a:r>
              <a:rPr lang="de-DE" sz="1800" dirty="0"/>
              <a:t> and </a:t>
            </a:r>
            <a:r>
              <a:rPr lang="de-DE" sz="1800" dirty="0" err="1"/>
              <a:t>sensor</a:t>
            </a:r>
            <a:r>
              <a:rPr lang="de-DE" sz="1800" dirty="0"/>
              <a:t> </a:t>
            </a:r>
            <a:r>
              <a:rPr lang="de-DE" sz="1800" dirty="0" err="1"/>
              <a:t>calibration</a:t>
            </a:r>
            <a:r>
              <a:rPr lang="de-DE" sz="1800" dirty="0"/>
              <a:t> </a:t>
            </a:r>
            <a:r>
              <a:rPr lang="de-DE" sz="1800" dirty="0" err="1"/>
              <a:t>systems</a:t>
            </a:r>
            <a:endParaRPr lang="de-DE" sz="1800" dirty="0"/>
          </a:p>
        </p:txBody>
      </p:sp>
      <p:pic>
        <p:nvPicPr>
          <p:cNvPr id="12" name="Рисунок 11" descr="Изображение выглядит как снимок экрана, Прямоугольник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0EC669-618F-E476-6F4C-CE1D3DBA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7" y="1256944"/>
            <a:ext cx="5819197" cy="3011875"/>
          </a:xfrm>
          <a:prstGeom prst="rect">
            <a:avLst/>
          </a:prstGeom>
        </p:spPr>
      </p:pic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11234F1F-EB0E-6C64-37A5-A6E585A8182D}"/>
              </a:ext>
            </a:extLst>
          </p:cNvPr>
          <p:cNvSpPr txBox="1">
            <a:spLocks/>
          </p:cNvSpPr>
          <p:nvPr/>
        </p:nvSpPr>
        <p:spPr>
          <a:xfrm>
            <a:off x="1821569" y="4930815"/>
            <a:ext cx="6199062" cy="38787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120" baseline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Rajdhani" panose="02000000000000000000" pitchFamily="2" charset="77"/>
                <a:ea typeface="+mn-ea"/>
                <a:cs typeface="Rajdhani" panose="02000000000000000000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Total Payload: $3.3–5.6M | </a:t>
            </a:r>
            <a:r>
              <a:rPr lang="en-US" sz="2400" dirty="0"/>
              <a:t>Complete</a:t>
            </a:r>
            <a:r>
              <a:rPr lang="en-US" sz="2000" dirty="0"/>
              <a:t> Mission: $140–180M including production, integration, and launch</a:t>
            </a:r>
          </a:p>
        </p:txBody>
      </p:sp>
    </p:spTree>
    <p:extLst>
      <p:ext uri="{BB962C8B-B14F-4D97-AF65-F5344CB8AC3E}">
        <p14:creationId xmlns:p14="http://schemas.microsoft.com/office/powerpoint/2010/main" val="2227832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S - Template PPT ActInSpace 2026 - E" id="{29E9AD12-D45D-AD4A-BCCB-EB8131C7922E}" vid="{3B9F135E-6577-594C-9AF0-08913F3524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- AIS 2026</Template>
  <TotalTime>738</TotalTime>
  <Words>831</Words>
  <Application>Microsoft Office PowerPoint</Application>
  <PresentationFormat>Широкоэкранный</PresentationFormat>
  <Paragraphs>131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NeueHaasGroteskDisp Pro Lt</vt:lpstr>
      <vt:lpstr>Rajdhani</vt:lpstr>
      <vt:lpstr>Thème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Audrey Fiorese</dc:creator>
  <cp:lastModifiedBy>Ali Maral</cp:lastModifiedBy>
  <cp:revision>3</cp:revision>
  <dcterms:created xsi:type="dcterms:W3CDTF">2025-11-13T16:46:56Z</dcterms:created>
  <dcterms:modified xsi:type="dcterms:W3CDTF">2026-01-31T08:40:03Z</dcterms:modified>
</cp:coreProperties>
</file>